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4" r:id="rId7"/>
    <p:sldId id="261" r:id="rId8"/>
    <p:sldId id="262" r:id="rId9"/>
    <p:sldId id="260" r:id="rId10"/>
    <p:sldId id="268" r:id="rId11"/>
    <p:sldId id="269" r:id="rId12"/>
    <p:sldId id="263" r:id="rId13"/>
    <p:sldId id="265" r:id="rId14"/>
    <p:sldId id="267" r:id="rId15"/>
    <p:sldId id="272" r:id="rId16"/>
    <p:sldId id="270" r:id="rId17"/>
    <p:sldId id="266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>
      <p:cViewPr varScale="1">
        <p:scale>
          <a:sx n="91" d="100"/>
          <a:sy n="91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CBF3-D23C-45B1-BC5A-D6BB233F5C51}" type="datetimeFigureOut">
              <a:rPr lang="de-DE" smtClean="0"/>
              <a:t>14.01.2017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A3E7-3A55-415B-B8B7-1779361969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CBF3-D23C-45B1-BC5A-D6BB233F5C51}" type="datetimeFigureOut">
              <a:rPr lang="de-DE" smtClean="0"/>
              <a:t>14.01.2017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A3E7-3A55-415B-B8B7-1779361969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CBF3-D23C-45B1-BC5A-D6BB233F5C51}" type="datetimeFigureOut">
              <a:rPr lang="de-DE" smtClean="0"/>
              <a:t>14.01.2017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A3E7-3A55-415B-B8B7-1779361969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CBF3-D23C-45B1-BC5A-D6BB233F5C51}" type="datetimeFigureOut">
              <a:rPr lang="de-DE" smtClean="0"/>
              <a:t>14.01.2017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A3E7-3A55-415B-B8B7-1779361969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CBF3-D23C-45B1-BC5A-D6BB233F5C51}" type="datetimeFigureOut">
              <a:rPr lang="de-DE" smtClean="0"/>
              <a:t>14.01.2017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A3E7-3A55-415B-B8B7-1779361969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CBF3-D23C-45B1-BC5A-D6BB233F5C51}" type="datetimeFigureOut">
              <a:rPr lang="de-DE" smtClean="0"/>
              <a:t>14.01.2017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A3E7-3A55-415B-B8B7-1779361969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CBF3-D23C-45B1-BC5A-D6BB233F5C51}" type="datetimeFigureOut">
              <a:rPr lang="de-DE" smtClean="0"/>
              <a:t>14.01.2017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A3E7-3A55-415B-B8B7-1779361969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CBF3-D23C-45B1-BC5A-D6BB233F5C51}" type="datetimeFigureOut">
              <a:rPr lang="de-DE" smtClean="0"/>
              <a:t>14.01.2017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A3E7-3A55-415B-B8B7-1779361969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CBF3-D23C-45B1-BC5A-D6BB233F5C51}" type="datetimeFigureOut">
              <a:rPr lang="de-DE" smtClean="0"/>
              <a:t>14.01.2017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A3E7-3A55-415B-B8B7-1779361969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CBF3-D23C-45B1-BC5A-D6BB233F5C51}" type="datetimeFigureOut">
              <a:rPr lang="de-DE" smtClean="0"/>
              <a:t>14.01.2017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A3E7-3A55-415B-B8B7-1779361969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CBF3-D23C-45B1-BC5A-D6BB233F5C51}" type="datetimeFigureOut">
              <a:rPr lang="de-DE" smtClean="0"/>
              <a:t>14.01.2017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A3E7-3A55-415B-B8B7-1779361969F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CBF3-D23C-45B1-BC5A-D6BB233F5C51}" type="datetimeFigureOut">
              <a:rPr lang="de-DE" smtClean="0"/>
              <a:t>14.01.2017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1A3E7-3A55-415B-B8B7-1779361969F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de-DE" dirty="0"/>
              <a:t>Welcome </a:t>
            </a:r>
            <a:r>
              <a:rPr lang="de-DE" dirty="0" err="1"/>
              <a:t>to</a:t>
            </a:r>
            <a:r>
              <a:rPr lang="de-DE" dirty="0"/>
              <a:t> Gelsenkirchen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5254352"/>
            <a:ext cx="6400800" cy="1343000"/>
          </a:xfrm>
        </p:spPr>
        <p:txBody>
          <a:bodyPr/>
          <a:lstStyle/>
          <a:p>
            <a:r>
              <a:rPr lang="de-DE" dirty="0"/>
              <a:t>Berufskolleg Königstraße </a:t>
            </a:r>
          </a:p>
          <a:p>
            <a:r>
              <a:rPr lang="de-DE" dirty="0"/>
              <a:t>der Stadt Gelsenkirchen</a:t>
            </a:r>
          </a:p>
        </p:txBody>
      </p:sp>
      <p:pic>
        <p:nvPicPr>
          <p:cNvPr id="4" name="Grafik 3" descr="Berufskolleg Königstraße Gelsenkirch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52612"/>
            <a:ext cx="571500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Former </a:t>
            </a:r>
            <a:r>
              <a:rPr lang="de-DE" dirty="0" err="1"/>
              <a:t>coal</a:t>
            </a:r>
            <a:r>
              <a:rPr lang="de-DE" dirty="0"/>
              <a:t> </a:t>
            </a:r>
            <a:r>
              <a:rPr lang="de-DE" dirty="0" err="1"/>
              <a:t>mine</a:t>
            </a:r>
            <a:r>
              <a:rPr lang="de-DE" dirty="0"/>
              <a:t> ‚Nordstern‘</a:t>
            </a:r>
            <a:br>
              <a:rPr lang="de-DE" dirty="0"/>
            </a:br>
            <a:r>
              <a:rPr lang="de-DE" dirty="0" err="1"/>
              <a:t>Recreational</a:t>
            </a:r>
            <a:r>
              <a:rPr lang="de-DE" dirty="0"/>
              <a:t> park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 descr="http://www.baukunst-nrw.de/bilder/full/Nordsternpark_1431_StadtGelsenkirch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37" y="1299582"/>
            <a:ext cx="9194737" cy="558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http://www.digital-content.eu/shop-privat/image/cache/13465156-1366x76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r="7501"/>
          <a:stretch>
            <a:fillRect/>
          </a:stretch>
        </p:blipFill>
        <p:spPr bwMode="auto">
          <a:xfrm>
            <a:off x="-108863" y="332657"/>
            <a:ext cx="9362278" cy="61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2114"/>
          </a:xfrm>
        </p:spPr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famous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football</a:t>
            </a:r>
            <a:r>
              <a:rPr lang="de-DE" dirty="0"/>
              <a:t> </a:t>
            </a:r>
            <a:r>
              <a:rPr lang="de-DE" dirty="0" err="1"/>
              <a:t>club</a:t>
            </a:r>
            <a:endParaRPr lang="de-DE" dirty="0"/>
          </a:p>
        </p:txBody>
      </p:sp>
      <p:pic>
        <p:nvPicPr>
          <p:cNvPr id="4" name="Grafik 3" descr="http://mibundesliga.com/wp-content/uploads/2013/09/Veltins-Arena-Gelsenkirchen-a2319339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4598"/>
            <a:ext cx="9180512" cy="61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zoo</a:t>
            </a:r>
            <a:endParaRPr lang="de-DE" dirty="0"/>
          </a:p>
        </p:txBody>
      </p:sp>
      <p:pic>
        <p:nvPicPr>
          <p:cNvPr id="4" name="Grafik 3" descr="http://4.bp.blogspot.com/-J3J8JLK7AsM/UMpU73xsfrI/AAAAAAAAM4A/HZ-mGzz_yOw/s1600/zoom+erlebniswe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3516"/>
            <a:ext cx="7642696" cy="5674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http://www.ioco.de/ioco-oper/mein-content/dateien/uploads/2011/04/musiktheater_4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9308405" cy="73448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5554960" cy="1012974"/>
          </a:xfrm>
        </p:spPr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Our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musical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theatre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About</a:t>
            </a:r>
            <a:r>
              <a:rPr lang="de-DE" b="1" dirty="0"/>
              <a:t> </a:t>
            </a:r>
            <a:r>
              <a:rPr lang="de-DE" b="1" dirty="0" err="1"/>
              <a:t>our</a:t>
            </a:r>
            <a:r>
              <a:rPr lang="de-DE" b="1" dirty="0"/>
              <a:t> </a:t>
            </a:r>
            <a:r>
              <a:rPr lang="de-DE" b="1" dirty="0" err="1"/>
              <a:t>school</a:t>
            </a:r>
            <a:r>
              <a:rPr lang="de-DE" b="1" dirty="0"/>
              <a:t>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Berufskolleg Königstrasse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vocational</a:t>
            </a:r>
            <a:r>
              <a:rPr lang="DE-DE" dirty="0"/>
              <a:t> </a:t>
            </a:r>
            <a:r>
              <a:rPr lang="DE-DE" dirty="0" err="1"/>
              <a:t>college</a:t>
            </a:r>
            <a:endParaRPr lang="DE-DE" dirty="0"/>
          </a:p>
          <a:p>
            <a:r>
              <a:rPr lang="DE-DE" dirty="0"/>
              <a:t>Fusion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vocational</a:t>
            </a:r>
            <a:r>
              <a:rPr lang="DE-DE" dirty="0"/>
              <a:t> </a:t>
            </a:r>
            <a:r>
              <a:rPr lang="DE-DE" dirty="0" err="1"/>
              <a:t>colleges</a:t>
            </a:r>
            <a:r>
              <a:rPr lang="DE-DE" dirty="0"/>
              <a:t> in 2015</a:t>
            </a:r>
          </a:p>
          <a:p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approx</a:t>
            </a:r>
            <a:r>
              <a:rPr lang="DE-DE" dirty="0"/>
              <a:t>. 2800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145 </a:t>
            </a:r>
            <a:r>
              <a:rPr lang="DE-DE" dirty="0" err="1"/>
              <a:t>teachers</a:t>
            </a:r>
            <a:endParaRPr lang="DE-DE" dirty="0"/>
          </a:p>
          <a:p>
            <a:r>
              <a:rPr lang="DE-DE" dirty="0" err="1"/>
              <a:t>Multicultural</a:t>
            </a:r>
            <a:r>
              <a:rPr lang="DE-DE" dirty="0"/>
              <a:t> </a:t>
            </a:r>
            <a:r>
              <a:rPr lang="DE-DE" dirty="0" err="1"/>
              <a:t>background</a:t>
            </a:r>
            <a:r>
              <a:rPr lang="DE-DE" dirty="0"/>
              <a:t> (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30 different </a:t>
            </a:r>
            <a:r>
              <a:rPr lang="DE-DE" dirty="0" err="1"/>
              <a:t>nationalities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)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2015: Fusion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schools</a:t>
            </a:r>
            <a:endParaRPr lang="de-DE" dirty="0"/>
          </a:p>
        </p:txBody>
      </p:sp>
      <p:pic>
        <p:nvPicPr>
          <p:cNvPr id="6" name="Inhaltsplatzhalter 5" descr="http://creative.stayfriends.de/DE/watermarked_schoolphotos/5/4/5/7/Gelsenkirchen_Berufsfachschule_Berufskolleg-Koenigstrasse---Berufsfachschule-S-6P3J-S_770_38545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6" y="1412776"/>
            <a:ext cx="4495800" cy="284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nhaltsplatzhalter 6" descr="http://creative.stayfriends.de/DE/watermarked_schoolphotos/2/4/5/1/Gelsenkirchen_Wirtschaftsschule_Berufskolleg-fuer-Wirtschaft-und-Verwaltung---Stammhaus-Augustastrasse---Zweijaehrige-Berufsfachschule-Handelsschule-S-6VZL-S_770_22245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85829"/>
            <a:ext cx="4527428" cy="286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de-DE" dirty="0" err="1"/>
              <a:t>Location</a:t>
            </a:r>
            <a:r>
              <a:rPr lang="de-DE" dirty="0"/>
              <a:t> </a:t>
            </a:r>
            <a:r>
              <a:rPr lang="de-DE" dirty="0" err="1"/>
              <a:t>Augustastraße</a:t>
            </a:r>
            <a:endParaRPr lang="de-DE" dirty="0"/>
          </a:p>
        </p:txBody>
      </p:sp>
      <p:pic>
        <p:nvPicPr>
          <p:cNvPr id="4" name="Grafik 3" descr="http://upload.wikimedia.org/wikipedia/commons/5/5d/Berufskolleg_f%C3%BCr_Wirtschaft_und_Verwaltung_Augustastrasse_52-54_Gelsenkirch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81" y="692696"/>
            <a:ext cx="9252268" cy="6165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u="sng" dirty="0" err="1"/>
              <a:t>course</a:t>
            </a:r>
            <a:r>
              <a:rPr lang="de-DE" u="sng" dirty="0"/>
              <a:t> </a:t>
            </a:r>
            <a:r>
              <a:rPr lang="de-DE" u="sng" dirty="0" err="1"/>
              <a:t>spectrum</a:t>
            </a:r>
            <a:r>
              <a:rPr lang="de-DE" u="sng" dirty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de-DE" dirty="0" err="1"/>
              <a:t>health</a:t>
            </a:r>
            <a:endParaRPr lang="de-DE" dirty="0"/>
          </a:p>
          <a:p>
            <a:pPr lvl="0"/>
            <a:r>
              <a:rPr lang="de-DE" dirty="0" err="1"/>
              <a:t>education</a:t>
            </a:r>
            <a:endParaRPr lang="de-DE" dirty="0"/>
          </a:p>
          <a:p>
            <a:pPr lvl="0"/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  <a:p>
            <a:pPr lvl="0"/>
            <a:r>
              <a:rPr lang="de-DE" dirty="0" err="1"/>
              <a:t>hospitality</a:t>
            </a:r>
            <a:endParaRPr lang="de-DE" dirty="0"/>
          </a:p>
          <a:p>
            <a:pPr lvl="0"/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administration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offer</a:t>
            </a:r>
            <a:r>
              <a:rPr lang="de-DE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dual </a:t>
            </a:r>
            <a:r>
              <a:rPr lang="de-DE" dirty="0" err="1"/>
              <a:t>education</a:t>
            </a:r>
            <a:r>
              <a:rPr lang="de-DE" dirty="0"/>
              <a:t> (on-</a:t>
            </a:r>
            <a:r>
              <a:rPr lang="de-DE" dirty="0" err="1"/>
              <a:t>the</a:t>
            </a:r>
            <a:r>
              <a:rPr lang="de-DE" dirty="0"/>
              <a:t>-</a:t>
            </a:r>
            <a:r>
              <a:rPr lang="de-DE" dirty="0" err="1"/>
              <a:t>job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schooling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Berufskolleg Königstrasse)</a:t>
            </a:r>
          </a:p>
          <a:p>
            <a:pPr lvl="0"/>
            <a:r>
              <a:rPr lang="de-DE" dirty="0" err="1"/>
              <a:t>vocational</a:t>
            </a:r>
            <a:r>
              <a:rPr lang="de-DE" dirty="0"/>
              <a:t>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courses</a:t>
            </a:r>
            <a:endParaRPr lang="de-DE" dirty="0"/>
          </a:p>
          <a:p>
            <a:pPr lvl="0"/>
            <a:r>
              <a:rPr lang="de-DE" dirty="0" err="1"/>
              <a:t>job</a:t>
            </a:r>
            <a:r>
              <a:rPr lang="de-DE" dirty="0"/>
              <a:t> </a:t>
            </a:r>
            <a:r>
              <a:rPr lang="de-DE" dirty="0" err="1"/>
              <a:t>qualifications</a:t>
            </a:r>
            <a:endParaRPr lang="de-DE" dirty="0"/>
          </a:p>
          <a:p>
            <a:pPr lvl="0"/>
            <a:r>
              <a:rPr lang="de-DE" dirty="0"/>
              <a:t>all German </a:t>
            </a:r>
            <a:r>
              <a:rPr lang="de-DE" dirty="0" err="1"/>
              <a:t>school-leaving</a:t>
            </a:r>
            <a:r>
              <a:rPr lang="de-DE" dirty="0"/>
              <a:t> </a:t>
            </a:r>
            <a:r>
              <a:rPr lang="de-DE" dirty="0" err="1"/>
              <a:t>certificates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‘Hauptschulabschluss‘ (</a:t>
            </a:r>
            <a:r>
              <a:rPr lang="de-DE" dirty="0" err="1"/>
              <a:t>equivalent</a:t>
            </a:r>
            <a:r>
              <a:rPr lang="de-DE" dirty="0"/>
              <a:t>: GCSEs) </a:t>
            </a:r>
            <a:r>
              <a:rPr lang="de-DE" dirty="0" err="1"/>
              <a:t>to</a:t>
            </a:r>
            <a:r>
              <a:rPr lang="de-DE" dirty="0"/>
              <a:t> ‘Abitur‘ (</a:t>
            </a:r>
            <a:r>
              <a:rPr lang="de-DE" dirty="0" err="1"/>
              <a:t>equivalent</a:t>
            </a:r>
            <a:r>
              <a:rPr lang="de-DE" dirty="0"/>
              <a:t>: A-</a:t>
            </a:r>
            <a:r>
              <a:rPr lang="de-DE" dirty="0" err="1"/>
              <a:t>levels</a:t>
            </a:r>
            <a:r>
              <a:rPr lang="de-DE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2674640" cy="1143000"/>
          </a:xfrm>
        </p:spPr>
        <p:txBody>
          <a:bodyPr>
            <a:normAutofit/>
          </a:bodyPr>
          <a:lstStyle/>
          <a:p>
            <a:r>
              <a:rPr lang="de-DE" b="1" dirty="0"/>
              <a:t>Germany</a:t>
            </a:r>
            <a:endParaRPr lang="de-DE" dirty="0"/>
          </a:p>
        </p:txBody>
      </p:sp>
      <p:pic>
        <p:nvPicPr>
          <p:cNvPr id="5" name="Grafik 4" descr="http://www.map-of-germany.org/germany-map-8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15" y="-27384"/>
            <a:ext cx="6307989" cy="68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DE" dirty="0" err="1"/>
              <a:t>Additionally</a:t>
            </a:r>
            <a:r>
              <a:rPr lang="de-DE" dirty="0"/>
              <a:t> (1):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de-DE" b="1" dirty="0" err="1"/>
              <a:t>school</a:t>
            </a:r>
            <a:r>
              <a:rPr lang="de-DE" b="1" dirty="0"/>
              <a:t> </a:t>
            </a:r>
            <a:r>
              <a:rPr lang="de-DE" b="1" dirty="0" err="1"/>
              <a:t>counselling</a:t>
            </a:r>
            <a:r>
              <a:rPr lang="de-DE" b="1" dirty="0"/>
              <a:t>: </a:t>
            </a:r>
          </a:p>
          <a:p>
            <a:pPr lvl="1"/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seven</a:t>
            </a:r>
            <a:r>
              <a:rPr lang="de-DE" dirty="0"/>
              <a:t> </a:t>
            </a:r>
            <a:r>
              <a:rPr lang="de-DE" dirty="0" err="1"/>
              <a:t>teachers</a:t>
            </a:r>
            <a:r>
              <a:rPr lang="de-DE" dirty="0"/>
              <a:t> </a:t>
            </a:r>
            <a:r>
              <a:rPr lang="de-DE" dirty="0" err="1"/>
              <a:t>having</a:t>
            </a:r>
            <a:r>
              <a:rPr lang="de-DE" dirty="0"/>
              <a:t> </a:t>
            </a:r>
            <a:r>
              <a:rPr lang="de-DE" dirty="0" err="1"/>
              <a:t>undergone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training</a:t>
            </a:r>
            <a:endParaRPr lang="de-DE" dirty="0"/>
          </a:p>
          <a:p>
            <a:pPr lvl="1"/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team’s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...</a:t>
            </a:r>
          </a:p>
          <a:p>
            <a:pPr lvl="1"/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family</a:t>
            </a:r>
            <a:endParaRPr lang="de-DE" dirty="0"/>
          </a:p>
          <a:p>
            <a:pPr lvl="1"/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issues</a:t>
            </a:r>
            <a:endParaRPr lang="de-DE" dirty="0"/>
          </a:p>
          <a:p>
            <a:pPr lvl="1"/>
            <a:r>
              <a:rPr lang="de-DE" dirty="0" err="1"/>
              <a:t>academic</a:t>
            </a:r>
            <a:r>
              <a:rPr lang="de-DE" dirty="0"/>
              <a:t>/</a:t>
            </a:r>
            <a:r>
              <a:rPr lang="de-DE" dirty="0" err="1"/>
              <a:t>studying</a:t>
            </a:r>
            <a:r>
              <a:rPr lang="de-DE" dirty="0"/>
              <a:t> </a:t>
            </a:r>
            <a:r>
              <a:rPr lang="de-DE" dirty="0" err="1"/>
              <a:t>problems</a:t>
            </a:r>
            <a:endParaRPr lang="de-DE" dirty="0"/>
          </a:p>
          <a:p>
            <a:pPr lvl="1"/>
            <a:r>
              <a:rPr lang="de-DE" dirty="0" err="1"/>
              <a:t>bullying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cyber-</a:t>
            </a:r>
            <a:r>
              <a:rPr lang="de-DE" dirty="0" err="1"/>
              <a:t>bullying</a:t>
            </a:r>
            <a:endParaRPr lang="de-DE" dirty="0"/>
          </a:p>
          <a:p>
            <a:pPr lvl="1"/>
            <a:r>
              <a:rPr lang="de-DE" dirty="0" err="1"/>
              <a:t>violence</a:t>
            </a:r>
            <a:endParaRPr lang="de-DE" dirty="0"/>
          </a:p>
          <a:p>
            <a:pPr lvl="1"/>
            <a:r>
              <a:rPr lang="de-DE" dirty="0" err="1"/>
              <a:t>drugs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addiction</a:t>
            </a:r>
            <a:endParaRPr lang="de-DE" dirty="0"/>
          </a:p>
          <a:p>
            <a:pPr lvl="1"/>
            <a:r>
              <a:rPr lang="de-DE" dirty="0" err="1"/>
              <a:t>pregnancy</a:t>
            </a:r>
            <a:endParaRPr lang="de-DE" dirty="0"/>
          </a:p>
          <a:p>
            <a:pPr lvl="1"/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problems</a:t>
            </a:r>
            <a:endParaRPr lang="de-DE" dirty="0"/>
          </a:p>
          <a:p>
            <a:pPr lvl="1"/>
            <a:r>
              <a:rPr lang="de-DE" dirty="0" err="1"/>
              <a:t>dealing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authorities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kind</a:t>
            </a:r>
            <a:endParaRPr lang="de-DE" dirty="0"/>
          </a:p>
          <a:p>
            <a:pPr lvl="1"/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Additionally</a:t>
            </a:r>
            <a:r>
              <a:rPr lang="de-DE" dirty="0"/>
              <a:t> (2):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e-DE" b="1" dirty="0" err="1"/>
              <a:t>Fairtrade</a:t>
            </a:r>
            <a:r>
              <a:rPr lang="de-DE" b="1" dirty="0"/>
              <a:t>/</a:t>
            </a:r>
            <a:r>
              <a:rPr lang="de-DE" b="1" dirty="0" err="1"/>
              <a:t>One</a:t>
            </a:r>
            <a:r>
              <a:rPr lang="de-DE" b="1" dirty="0"/>
              <a:t> World:</a:t>
            </a:r>
          </a:p>
          <a:p>
            <a:pPr lvl="1"/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teachers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organising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workshops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students</a:t>
            </a:r>
            <a:endParaRPr lang="de-DE" dirty="0"/>
          </a:p>
          <a:p>
            <a:pPr lvl="2"/>
            <a:r>
              <a:rPr lang="de-DE" dirty="0" err="1"/>
              <a:t>offering</a:t>
            </a:r>
            <a:r>
              <a:rPr lang="de-DE" dirty="0"/>
              <a:t> fair </a:t>
            </a:r>
            <a:r>
              <a:rPr lang="de-DE" dirty="0" err="1"/>
              <a:t>trade</a:t>
            </a:r>
            <a:r>
              <a:rPr lang="de-DE" dirty="0"/>
              <a:t> </a:t>
            </a:r>
            <a:r>
              <a:rPr lang="de-DE" dirty="0" err="1"/>
              <a:t>products</a:t>
            </a:r>
            <a:endParaRPr lang="de-DE" dirty="0"/>
          </a:p>
          <a:p>
            <a:pPr lvl="2"/>
            <a:r>
              <a:rPr lang="de-DE" dirty="0" err="1"/>
              <a:t>information</a:t>
            </a:r>
            <a:r>
              <a:rPr lang="de-DE" dirty="0"/>
              <a:t> on </a:t>
            </a:r>
            <a:r>
              <a:rPr lang="de-DE" dirty="0" err="1"/>
              <a:t>sustainability</a:t>
            </a:r>
            <a:endParaRPr lang="de-DE" dirty="0"/>
          </a:p>
          <a:p>
            <a:pPr lvl="0"/>
            <a:r>
              <a:rPr lang="de-DE" b="1" dirty="0"/>
              <a:t>‘Gesunde Schule‘:</a:t>
            </a:r>
          </a:p>
          <a:p>
            <a:pPr lvl="1"/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teachers</a:t>
            </a:r>
            <a:endParaRPr lang="de-DE" dirty="0"/>
          </a:p>
          <a:p>
            <a:pPr lvl="2"/>
            <a:r>
              <a:rPr lang="de-DE" dirty="0" err="1"/>
              <a:t>organising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/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days</a:t>
            </a:r>
            <a:endParaRPr lang="de-DE" dirty="0"/>
          </a:p>
          <a:p>
            <a:pPr lvl="2"/>
            <a:r>
              <a:rPr lang="de-DE" dirty="0" err="1"/>
              <a:t>informing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issues</a:t>
            </a:r>
            <a:endParaRPr lang="de-DE" dirty="0"/>
          </a:p>
          <a:p>
            <a:pPr lvl="2"/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healthier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life</a:t>
            </a:r>
            <a:endParaRPr lang="de-DE" dirty="0"/>
          </a:p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Additionally</a:t>
            </a:r>
            <a:r>
              <a:rPr lang="de-DE" dirty="0"/>
              <a:t> (3):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e-DE" b="1" dirty="0"/>
              <a:t>Europe:</a:t>
            </a:r>
          </a:p>
          <a:p>
            <a:pPr lvl="1"/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teachers</a:t>
            </a:r>
            <a:endParaRPr lang="de-DE" dirty="0"/>
          </a:p>
          <a:p>
            <a:pPr lvl="2"/>
            <a:r>
              <a:rPr lang="de-DE" dirty="0" err="1"/>
              <a:t>applying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funding</a:t>
            </a:r>
            <a:endParaRPr lang="de-DE" dirty="0"/>
          </a:p>
          <a:p>
            <a:pPr lvl="2"/>
            <a:r>
              <a:rPr lang="de-DE" dirty="0" err="1"/>
              <a:t>organising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(Comenius, Erasmus+)</a:t>
            </a:r>
          </a:p>
          <a:p>
            <a:pPr lvl="2"/>
            <a:r>
              <a:rPr lang="de-DE" dirty="0" err="1"/>
              <a:t>creating</a:t>
            </a:r>
            <a:r>
              <a:rPr lang="de-DE" dirty="0"/>
              <a:t> European </a:t>
            </a:r>
            <a:r>
              <a:rPr lang="de-DE" dirty="0" err="1"/>
              <a:t>awareness</a:t>
            </a:r>
            <a:r>
              <a:rPr lang="de-DE" dirty="0"/>
              <a:t> (</a:t>
            </a:r>
            <a:r>
              <a:rPr lang="de-DE" dirty="0" err="1"/>
              <a:t>e.g.‘Europatag</a:t>
            </a:r>
            <a:r>
              <a:rPr lang="de-DE" dirty="0"/>
              <a:t>‘)</a:t>
            </a:r>
          </a:p>
          <a:p>
            <a:pPr lvl="2"/>
            <a:r>
              <a:rPr lang="de-DE" dirty="0" err="1"/>
              <a:t>offering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placements</a:t>
            </a:r>
            <a:endParaRPr lang="de-DE" dirty="0"/>
          </a:p>
          <a:p>
            <a:pPr lvl="2"/>
            <a:r>
              <a:rPr lang="de-DE" dirty="0" err="1"/>
              <a:t>organising</a:t>
            </a:r>
            <a:r>
              <a:rPr lang="de-DE" dirty="0"/>
              <a:t> </a:t>
            </a:r>
            <a:r>
              <a:rPr lang="de-DE" dirty="0" err="1"/>
              <a:t>job</a:t>
            </a:r>
            <a:r>
              <a:rPr lang="de-DE" dirty="0"/>
              <a:t> </a:t>
            </a:r>
            <a:r>
              <a:rPr lang="de-DE" dirty="0" err="1"/>
              <a:t>shadowing</a:t>
            </a:r>
            <a:r>
              <a:rPr lang="de-DE" dirty="0"/>
              <a:t> in </a:t>
            </a:r>
            <a:r>
              <a:rPr lang="de-DE" dirty="0" err="1"/>
              <a:t>other</a:t>
            </a:r>
            <a:r>
              <a:rPr lang="de-DE" dirty="0"/>
              <a:t> European countries /</a:t>
            </a:r>
            <a:r>
              <a:rPr lang="de-DE" dirty="0" err="1"/>
              <a:t>workshops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teachers</a:t>
            </a:r>
            <a:endParaRPr lang="de-DE" dirty="0"/>
          </a:p>
          <a:p>
            <a:pPr lvl="2"/>
            <a:r>
              <a:rPr lang="de-DE" dirty="0" err="1"/>
              <a:t>organising</a:t>
            </a:r>
            <a:r>
              <a:rPr lang="de-DE" dirty="0"/>
              <a:t> </a:t>
            </a:r>
            <a:r>
              <a:rPr lang="de-DE" dirty="0" err="1"/>
              <a:t>trips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exchanges</a:t>
            </a:r>
            <a:endParaRPr lang="de-DE" dirty="0"/>
          </a:p>
          <a:p>
            <a:pPr lvl="2"/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co-operation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European </a:t>
            </a:r>
            <a:r>
              <a:rPr lang="de-DE" dirty="0" err="1"/>
              <a:t>partner</a:t>
            </a:r>
            <a:r>
              <a:rPr lang="de-DE" dirty="0"/>
              <a:t> </a:t>
            </a:r>
            <a:r>
              <a:rPr lang="de-DE" dirty="0" err="1"/>
              <a:t>schools</a:t>
            </a:r>
            <a:endParaRPr lang="de-DE" dirty="0"/>
          </a:p>
          <a:p>
            <a:pPr lvl="0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hope you will enjoy your stay</a:t>
            </a:r>
            <a:br>
              <a:rPr lang="en-US" dirty="0"/>
            </a:br>
            <a:endParaRPr lang="de-DE" dirty="0"/>
          </a:p>
        </p:txBody>
      </p:sp>
      <p:pic>
        <p:nvPicPr>
          <p:cNvPr id="5" name="Bild 2" descr="http://sd.keepcalm-o-matic.co.uk/i/keep-calm-and-carry-on-with-erasmus-plu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25" y="2420888"/>
            <a:ext cx="3480549" cy="37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80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2890664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North-Rhine-</a:t>
            </a:r>
            <a:r>
              <a:rPr lang="de-DE" dirty="0" err="1"/>
              <a:t>Westphalia</a:t>
            </a:r>
            <a:endParaRPr lang="de-DE" dirty="0"/>
          </a:p>
        </p:txBody>
      </p:sp>
      <p:pic>
        <p:nvPicPr>
          <p:cNvPr id="4" name="Grafik 3" descr="http://www.stepmap.de/landkarte/nrw-mit-staedten-1656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80" y="297336"/>
            <a:ext cx="6156000" cy="61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Ruhrarea</a:t>
            </a:r>
            <a:endParaRPr lang="de-DE" dirty="0"/>
          </a:p>
        </p:txBody>
      </p:sp>
      <p:pic>
        <p:nvPicPr>
          <p:cNvPr id="4" name="Grafik 3" descr="http://aktuell.ruhr-uni-bochum.de/mam/images/pi2012/beventw__rvr_2009-20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9348" r="3751" b="4046"/>
          <a:stretch>
            <a:fillRect/>
          </a:stretch>
        </p:blipFill>
        <p:spPr bwMode="auto">
          <a:xfrm>
            <a:off x="-36512" y="779011"/>
            <a:ext cx="9180512" cy="6078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Ruhrarea</a:t>
            </a:r>
            <a:r>
              <a:rPr lang="de-DE" b="1" dirty="0"/>
              <a:t>/Gelsenkirchen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Long </a:t>
            </a:r>
            <a:r>
              <a:rPr lang="de-DE" dirty="0" err="1"/>
              <a:t>history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immigration</a:t>
            </a:r>
            <a:endParaRPr lang="de-DE" dirty="0"/>
          </a:p>
          <a:p>
            <a:pPr lvl="1"/>
            <a:r>
              <a:rPr lang="de-DE" dirty="0"/>
              <a:t>heavy </a:t>
            </a:r>
            <a:r>
              <a:rPr lang="de-DE" dirty="0" err="1"/>
              <a:t>industry</a:t>
            </a:r>
            <a:r>
              <a:rPr lang="de-DE" dirty="0"/>
              <a:t>, </a:t>
            </a:r>
          </a:p>
          <a:p>
            <a:pPr lvl="1"/>
            <a:r>
              <a:rPr lang="de-DE" dirty="0" err="1"/>
              <a:t>coal</a:t>
            </a:r>
            <a:r>
              <a:rPr lang="de-DE" dirty="0"/>
              <a:t>-mining, </a:t>
            </a:r>
            <a:r>
              <a:rPr lang="de-DE" dirty="0" err="1"/>
              <a:t>steel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 </a:t>
            </a:r>
            <a:r>
              <a:rPr lang="de-DE" dirty="0" err="1"/>
              <a:t>attracted</a:t>
            </a:r>
            <a:r>
              <a:rPr lang="de-DE" dirty="0"/>
              <a:t> </a:t>
            </a:r>
            <a:r>
              <a:rPr lang="de-DE" dirty="0" err="1"/>
              <a:t>immigrants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all </a:t>
            </a:r>
            <a:r>
              <a:rPr lang="de-DE" dirty="0" err="1"/>
              <a:t>over</a:t>
            </a:r>
            <a:r>
              <a:rPr lang="de-DE" dirty="0"/>
              <a:t> Europe </a:t>
            </a:r>
            <a:r>
              <a:rPr lang="de-DE" dirty="0" err="1"/>
              <a:t>seeking</a:t>
            </a:r>
            <a:r>
              <a:rPr lang="de-DE" dirty="0"/>
              <a:t> </a:t>
            </a:r>
            <a:r>
              <a:rPr lang="de-DE" dirty="0" err="1"/>
              <a:t>job</a:t>
            </a:r>
            <a:r>
              <a:rPr lang="de-DE" dirty="0"/>
              <a:t> </a:t>
            </a:r>
            <a:r>
              <a:rPr lang="de-DE" dirty="0" err="1"/>
              <a:t>opportunities</a:t>
            </a:r>
            <a:endParaRPr lang="de-DE" dirty="0"/>
          </a:p>
          <a:p>
            <a:r>
              <a:rPr lang="de-DE" dirty="0" err="1"/>
              <a:t>Refugees</a:t>
            </a:r>
            <a:r>
              <a:rPr lang="de-DE" dirty="0"/>
              <a:t> </a:t>
            </a:r>
            <a:r>
              <a:rPr lang="de-DE" dirty="0" err="1"/>
              <a:t>seeking</a:t>
            </a:r>
            <a:r>
              <a:rPr lang="de-DE" dirty="0"/>
              <a:t> </a:t>
            </a:r>
            <a:r>
              <a:rPr lang="de-DE" dirty="0" err="1"/>
              <a:t>asylum</a:t>
            </a:r>
            <a:endParaRPr lang="de-DE" dirty="0"/>
          </a:p>
          <a:p>
            <a:r>
              <a:rPr lang="de-DE" dirty="0"/>
              <a:t>Cultural </a:t>
            </a:r>
            <a:r>
              <a:rPr lang="de-DE" dirty="0" err="1"/>
              <a:t>melting</a:t>
            </a:r>
            <a:r>
              <a:rPr lang="de-DE" dirty="0"/>
              <a:t> </a:t>
            </a:r>
            <a:r>
              <a:rPr lang="de-DE" dirty="0" err="1"/>
              <a:t>pot</a:t>
            </a:r>
            <a:endParaRPr lang="de-DE" dirty="0"/>
          </a:p>
          <a:p>
            <a:r>
              <a:rPr lang="de-DE" dirty="0"/>
              <a:t>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far-reaching</a:t>
            </a:r>
            <a:r>
              <a:rPr lang="de-DE" dirty="0"/>
              <a:t> </a:t>
            </a:r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high</a:t>
            </a:r>
            <a:r>
              <a:rPr lang="de-DE" dirty="0"/>
              <a:t> </a:t>
            </a:r>
            <a:r>
              <a:rPr lang="de-DE" dirty="0" err="1"/>
              <a:t>unemployment</a:t>
            </a:r>
            <a:r>
              <a:rPr lang="de-DE" dirty="0"/>
              <a:t> rate/</a:t>
            </a:r>
            <a:r>
              <a:rPr lang="de-DE" dirty="0" err="1"/>
              <a:t>poverty</a:t>
            </a:r>
            <a:r>
              <a:rPr lang="de-DE" dirty="0"/>
              <a:t> in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region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Coal</a:t>
            </a:r>
            <a:r>
              <a:rPr lang="de-DE" dirty="0"/>
              <a:t> </a:t>
            </a:r>
            <a:r>
              <a:rPr lang="de-DE" dirty="0" err="1"/>
              <a:t>miners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past</a:t>
            </a:r>
            <a:endParaRPr lang="de-DE" dirty="0"/>
          </a:p>
        </p:txBody>
      </p:sp>
      <p:pic>
        <p:nvPicPr>
          <p:cNvPr id="4" name="Grafik 3" descr="http://www1.wdr.de/fernsehen/dokumentation_reportage/wdr-dok/drei_bergleute100_v-ARDFotogaleri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628800"/>
            <a:ext cx="9296357" cy="522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http://de.ricciolitravelservice.de/media/touren/ruhrgebi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21488" cy="710952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</a:rPr>
              <a:t>Old </a:t>
            </a:r>
            <a:r>
              <a:rPr lang="de-DE" dirty="0" err="1">
                <a:solidFill>
                  <a:schemeClr val="bg1"/>
                </a:solidFill>
              </a:rPr>
              <a:t>Coal</a:t>
            </a:r>
            <a:r>
              <a:rPr lang="de-DE" dirty="0">
                <a:solidFill>
                  <a:schemeClr val="bg1"/>
                </a:solidFill>
              </a:rPr>
              <a:t> Mine in Essen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64088" y="1637928"/>
            <a:ext cx="3779912" cy="1791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Monument </a:t>
            </a:r>
            <a:r>
              <a:rPr kumimoji="0" lang="de-DE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de-DE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de-DE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industrial</a:t>
            </a:r>
            <a:r>
              <a:rPr kumimoji="0" lang="de-DE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</a:t>
            </a:r>
            <a:endParaRPr kumimoji="0" lang="de-DE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Refinery</a:t>
            </a:r>
            <a:r>
              <a:rPr lang="de-DE" dirty="0"/>
              <a:t> in Gelsenkirchen</a:t>
            </a:r>
          </a:p>
        </p:txBody>
      </p:sp>
      <p:pic>
        <p:nvPicPr>
          <p:cNvPr id="4" name="Grafik 3" descr="http://www.guenter-pilger.de/media_u6/ruhrgebiet_chemie/BP_Gelsenkirchen_$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72816"/>
            <a:ext cx="9277071" cy="4072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Science Park</a:t>
            </a:r>
          </a:p>
        </p:txBody>
      </p:sp>
      <p:pic>
        <p:nvPicPr>
          <p:cNvPr id="4" name="Grafik 3" descr="https://wilddesign.de/typo3temp/_processed_/888x396xcsm_wissenschaftspark_nachtbild_3c27e17f35.jpg.pagespeed.ic.2JnGthUS5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00808"/>
            <a:ext cx="9203928" cy="4104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Bildschirmpräsentation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Larissa-Design</vt:lpstr>
      <vt:lpstr>Welcome to Gelsenkirchen</vt:lpstr>
      <vt:lpstr>Germany</vt:lpstr>
      <vt:lpstr>North-Rhine-Westphalia</vt:lpstr>
      <vt:lpstr>The Ruhrarea</vt:lpstr>
      <vt:lpstr>Ruhrarea/Gelsenkirchen</vt:lpstr>
      <vt:lpstr>Coal miners in the past</vt:lpstr>
      <vt:lpstr>Old Coal Mine in Essen</vt:lpstr>
      <vt:lpstr>Refinery in Gelsenkirchen</vt:lpstr>
      <vt:lpstr>Science Park</vt:lpstr>
      <vt:lpstr>Former coal mine ‚Nordstern‘ Recreational park </vt:lpstr>
      <vt:lpstr>PowerPoint-Präsentation</vt:lpstr>
      <vt:lpstr>Our famous local football club</vt:lpstr>
      <vt:lpstr>Our zoo</vt:lpstr>
      <vt:lpstr>Our musical theatre</vt:lpstr>
      <vt:lpstr>About our school …</vt:lpstr>
      <vt:lpstr>2015: Fusion of two schools</vt:lpstr>
      <vt:lpstr>Location Augustastraße</vt:lpstr>
      <vt:lpstr>course spectrum:</vt:lpstr>
      <vt:lpstr>We offer:</vt:lpstr>
      <vt:lpstr>Additionally (1):</vt:lpstr>
      <vt:lpstr>Additionally (2):</vt:lpstr>
      <vt:lpstr>Additionally (3):</vt:lpstr>
      <vt:lpstr>We hope you will enjoy your stay </vt:lpstr>
    </vt:vector>
  </TitlesOfParts>
  <Company>BKWuV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Nina Lehmann</dc:creator>
  <cp:lastModifiedBy>Monia Miranda</cp:lastModifiedBy>
  <cp:revision>22</cp:revision>
  <dcterms:created xsi:type="dcterms:W3CDTF">2016-04-24T12:42:13Z</dcterms:created>
  <dcterms:modified xsi:type="dcterms:W3CDTF">2017-01-14T14:35:06Z</dcterms:modified>
</cp:coreProperties>
</file>